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4" r:id="rId8"/>
    <p:sldId id="421" r:id="rId9"/>
    <p:sldId id="425" r:id="rId10"/>
    <p:sldId id="408" r:id="rId11"/>
    <p:sldId id="412" r:id="rId12"/>
  </p:sldIdLst>
  <p:sldSz cx="9906000" cy="6858000" type="A4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17.08.2022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17.08.2022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17.08.2022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23.xml"/><Relationship Id="rId7" Type="http://schemas.openxmlformats.org/officeDocument/2006/relationships/oleObject" Target="../embeddings/oleObject11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10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2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1.jpeg"/><Relationship Id="rId2" Type="http://schemas.openxmlformats.org/officeDocument/2006/relationships/tags" Target="../tags/tag8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8544" y="2529677"/>
            <a:ext cx="8265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«Реформа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2022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9581" y="-19534"/>
              <a:ext cx="4315393" cy="1253196"/>
              <a:chOff x="39581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9581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649" y="585929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08" y="961836"/>
            <a:ext cx="4094719" cy="528399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0632" y="5072725"/>
            <a:ext cx="3409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discussions@gosnadzor42.ru</a:t>
            </a:r>
            <a:endParaRPr lang="ru-RU" sz="20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589240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" y="4830431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552" y="1237541"/>
            <a:ext cx="3537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980" y="2866651"/>
            <a:ext cx="4781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9927" y="3903173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0552" y="3790157"/>
            <a:ext cx="389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468" y="1412777"/>
            <a:ext cx="7615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ІІ квартал 2022 года,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правоприменительной практике Сибирского управления Ростехнадзора на объектах трубопроводного транспорта, </a:t>
            </a:r>
            <a:r>
              <a:rPr lang="ru-RU" sz="2000" dirty="0" err="1">
                <a:latin typeface="Arial Narrow" panose="020B0606020202030204" pitchFamily="34" charset="0"/>
              </a:rPr>
              <a:t>газопотребления</a:t>
            </a:r>
            <a:r>
              <a:rPr lang="ru-RU" sz="2000" dirty="0">
                <a:latin typeface="Arial Narrow" panose="020B0606020202030204" pitchFamily="34" charset="0"/>
              </a:rPr>
              <a:t> и газораспределения,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полномочиях Сибирского управления Ростехнадзора по приемке в эксплуатацию объектов газораспределения и </a:t>
            </a:r>
            <a:r>
              <a:rPr lang="ru-RU" sz="2000" dirty="0" err="1">
                <a:latin typeface="Arial Narrow" panose="020B0606020202030204" pitchFamily="34" charset="0"/>
              </a:rPr>
              <a:t>газопотребления</a:t>
            </a:r>
            <a:r>
              <a:rPr lang="ru-RU" sz="2000" dirty="0">
                <a:latin typeface="Arial Narrow" panose="020B0606020202030204" pitchFamily="34" charset="0"/>
              </a:rPr>
              <a:t> при завершении строительных и монтажных работ  либо реконструкции,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об </a:t>
            </a:r>
            <a:r>
              <a:rPr lang="ru-RU" sz="2000" dirty="0">
                <a:latin typeface="Arial Narrow" panose="020B0606020202030204" pitchFamily="34" charset="0"/>
              </a:rPr>
              <a:t>основных нарушениях, выявляемых Сибирским управлением Ростехнадзора при осуществлении государственного надзора за строительством и реконструкцией магистральных трубопроводов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412777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275012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3501008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8" y="472514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3844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11512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60104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25384"/>
              </p:ext>
            </p:extLst>
          </p:nvPr>
        </p:nvGraphicFramePr>
        <p:xfrm>
          <a:off x="784045" y="1233214"/>
          <a:ext cx="8345418" cy="4826806"/>
        </p:xfrm>
        <a:graphic>
          <a:graphicData uri="http://schemas.openxmlformats.org/drawingml/2006/table">
            <a:tbl>
              <a:tblPr/>
              <a:tblGrid>
                <a:gridCol w="413910"/>
                <a:gridCol w="4239254"/>
                <a:gridCol w="1094001"/>
                <a:gridCol w="974988"/>
                <a:gridCol w="951268"/>
                <a:gridCol w="671997"/>
              </a:tblGrid>
              <a:tr h="413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2021/2022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 %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нарушений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3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административных наказаний, в том числе: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административный штраф, кол-во наложенных штрафов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154082,9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124689,5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-29393,4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штрафов (тыс. руб.)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103135,954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90855,791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-12280,163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административное приостановление деятельности 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дисквалификация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предупреждение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38013"/>
              </p:ext>
            </p:extLst>
          </p:nvPr>
        </p:nvGraphicFramePr>
        <p:xfrm>
          <a:off x="784046" y="1385502"/>
          <a:ext cx="8345418" cy="4423959"/>
        </p:xfrm>
        <a:graphic>
          <a:graphicData uri="http://schemas.openxmlformats.org/drawingml/2006/table">
            <a:tbl>
              <a:tblPr/>
              <a:tblGrid>
                <a:gridCol w="531482"/>
                <a:gridCol w="3160693"/>
                <a:gridCol w="1668144"/>
                <a:gridCol w="1580347"/>
                <a:gridCol w="1404752"/>
              </a:tblGrid>
              <a:tr h="821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энергетический надзор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строительный надзор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надзор за гидротехническими сооружениями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3177,96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10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7380" y="770635"/>
            <a:ext cx="8038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</a:t>
            </a: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осуществлении государственного надзора в сфере промышленной безопасности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86832"/>
              </p:ext>
            </p:extLst>
          </p:nvPr>
        </p:nvGraphicFramePr>
        <p:xfrm>
          <a:off x="784046" y="1628800"/>
          <a:ext cx="8345417" cy="4629564"/>
        </p:xfrm>
        <a:graphic>
          <a:graphicData uri="http://schemas.openxmlformats.org/drawingml/2006/table">
            <a:tbl>
              <a:tblPr/>
              <a:tblGrid>
                <a:gridCol w="356614"/>
                <a:gridCol w="1472519"/>
                <a:gridCol w="589002"/>
                <a:gridCol w="477165"/>
                <a:gridCol w="477165"/>
                <a:gridCol w="335507"/>
                <a:gridCol w="347933"/>
                <a:gridCol w="350418"/>
                <a:gridCol w="357873"/>
                <a:gridCol w="357873"/>
                <a:gridCol w="318110"/>
                <a:gridCol w="318110"/>
                <a:gridCol w="357873"/>
                <a:gridCol w="357873"/>
                <a:gridCol w="367814"/>
                <a:gridCol w="365330"/>
                <a:gridCol w="407580"/>
                <a:gridCol w="410063"/>
                <a:gridCol w="320595"/>
              </a:tblGrid>
              <a:tr h="2769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видам надзора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82140,3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/>
              <a:t>Несчастные случаи за </a:t>
            </a:r>
            <a:r>
              <a:rPr lang="ru-RU" sz="2000" b="0" u="sng" dirty="0" smtClean="0"/>
              <a:t>6 месяцев </a:t>
            </a:r>
            <a:r>
              <a:rPr lang="ru-RU" sz="2000" b="0" u="sng" dirty="0"/>
              <a:t>2022 г.:</a:t>
            </a:r>
            <a:r>
              <a:rPr lang="ru-RU" sz="2000" b="0" dirty="0"/>
              <a:t> 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1600" b="0" dirty="0"/>
              <a:t>1. 22.01.2022 -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</a:t>
            </a:r>
            <a:r>
              <a:rPr lang="ru-RU" sz="1600" b="0" dirty="0"/>
              <a:t>. Осинники, удар козырьком секции механизированной крепи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2. 10.03.2022 </a:t>
            </a:r>
            <a:r>
              <a:rPr lang="ru-RU" sz="1600" b="0" dirty="0" smtClean="0"/>
              <a:t>- </a:t>
            </a:r>
            <a:r>
              <a:rPr lang="ru-RU" sz="1600" b="0" dirty="0"/>
              <a:t>АО «ЕВРАЗ ЗСМК», </a:t>
            </a:r>
            <a:r>
              <a:rPr lang="ru-RU" sz="1600" b="0" dirty="0" smtClean="0"/>
              <a:t>г</a:t>
            </a:r>
            <a:r>
              <a:rPr lang="ru-RU" sz="1600" b="0" dirty="0"/>
              <a:t>. Новокузнецк, прижимание электровозом к колонне </a:t>
            </a:r>
            <a:r>
              <a:rPr lang="ru-RU" sz="1600" b="0" dirty="0" smtClean="0"/>
              <a:t>-</a:t>
            </a:r>
          </a:p>
          <a:p>
            <a:r>
              <a:rPr lang="ru-RU" sz="1600" b="0" dirty="0" smtClean="0"/>
              <a:t>1 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3. 24.03.2022 -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</a:t>
            </a:r>
            <a:r>
              <a:rPr lang="ru-RU" sz="1600" b="0" dirty="0"/>
              <a:t>. Осинники, выдавливание угля с повышенным выделением метана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4. 25.04.2022 - АО «ОУК </a:t>
            </a:r>
            <a:r>
              <a:rPr lang="ru-RU" sz="1600" b="0" dirty="0" err="1"/>
              <a:t>Южкузбассуголь</a:t>
            </a:r>
            <a:r>
              <a:rPr lang="ru-RU" sz="1600" b="0" dirty="0"/>
              <a:t>» Филиал «Шахта </a:t>
            </a:r>
            <a:r>
              <a:rPr lang="ru-RU" sz="1600" b="0" dirty="0" smtClean="0"/>
              <a:t>Ерунаковская-8», </a:t>
            </a:r>
          </a:p>
          <a:p>
            <a:r>
              <a:rPr lang="ru-RU" sz="1600" b="0" dirty="0" smtClean="0"/>
              <a:t>г</a:t>
            </a:r>
            <a:r>
              <a:rPr lang="ru-RU" sz="1600" b="0" dirty="0"/>
              <a:t>. </a:t>
            </a:r>
            <a:r>
              <a:rPr lang="ru-RU" sz="1600" b="0" dirty="0" smtClean="0"/>
              <a:t>Новокузнецк, </a:t>
            </a:r>
            <a:r>
              <a:rPr lang="ru-RU" sz="1600" b="0" dirty="0"/>
              <a:t>прорыв воды, пульпы на транспортном уклоне </a:t>
            </a:r>
            <a:r>
              <a:rPr lang="ru-RU" sz="1600" b="0" dirty="0" smtClean="0"/>
              <a:t>- </a:t>
            </a:r>
            <a:r>
              <a:rPr lang="ru-RU" sz="1600" b="0" dirty="0"/>
              <a:t>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5. 08.05.2022 в ООО «</a:t>
            </a:r>
            <a:r>
              <a:rPr lang="ru-RU" sz="1600" b="0" dirty="0" err="1"/>
              <a:t>Техногазсервис</a:t>
            </a:r>
            <a:r>
              <a:rPr lang="ru-RU" sz="1600" b="0" dirty="0"/>
              <a:t>» на ОПО «станция газозаправочная автомобильная</a:t>
            </a:r>
            <a:r>
              <a:rPr lang="ru-RU" sz="1600" b="0" dirty="0" smtClean="0"/>
              <a:t>»,</a:t>
            </a:r>
          </a:p>
          <a:p>
            <a:r>
              <a:rPr lang="ru-RU" sz="1600" b="0" dirty="0" smtClean="0"/>
              <a:t>г</a:t>
            </a:r>
            <a:r>
              <a:rPr lang="ru-RU" sz="1600" b="0" dirty="0"/>
              <a:t>. </a:t>
            </a:r>
            <a:r>
              <a:rPr lang="ru-RU" sz="1600" b="0" dirty="0" smtClean="0"/>
              <a:t>Новоалтайск, </a:t>
            </a:r>
            <a:r>
              <a:rPr lang="ru-RU" sz="1600" b="0" dirty="0"/>
              <a:t>произошло воспламенение газовой смеси с </a:t>
            </a:r>
            <a:r>
              <a:rPr lang="ru-RU" sz="1600" b="0" dirty="0" smtClean="0"/>
              <a:t>последующим </a:t>
            </a:r>
            <a:r>
              <a:rPr lang="ru-RU" sz="1600" b="0" dirty="0"/>
              <a:t>взрывом газовых баллонов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6. 10.05.2022 в ООО СП «</a:t>
            </a:r>
            <a:r>
              <a:rPr lang="ru-RU" sz="1600" b="0" dirty="0" err="1"/>
              <a:t>Барзасское</a:t>
            </a:r>
            <a:r>
              <a:rPr lang="ru-RU" sz="1600" b="0" dirty="0"/>
              <a:t> товарищество» на ОПО «разрез угольный» участок «Гусинский </a:t>
            </a:r>
            <a:r>
              <a:rPr lang="ru-RU" sz="1600" b="0" dirty="0" smtClean="0"/>
              <a:t>Южный», г</a:t>
            </a:r>
            <a:r>
              <a:rPr lang="ru-RU" sz="1600" b="0" dirty="0"/>
              <a:t>. </a:t>
            </a:r>
            <a:r>
              <a:rPr lang="ru-RU" sz="1600" b="0" dirty="0" smtClean="0"/>
              <a:t>Березовский, </a:t>
            </a:r>
            <a:r>
              <a:rPr lang="ru-RU" sz="1600" b="0" dirty="0"/>
              <a:t>произошло опрокидывание автомобиля БЕЛАЗ с уступа высотой 40 метров - 1 смертельный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24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аварийности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6771" y="1340768"/>
            <a:ext cx="8312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 smtClean="0"/>
              <a:t>Аварии </a:t>
            </a:r>
            <a:r>
              <a:rPr lang="ru-RU" sz="2000" b="0" u="sng" dirty="0"/>
              <a:t>за </a:t>
            </a:r>
            <a:r>
              <a:rPr lang="ru-RU" sz="2000" b="0" u="sng" dirty="0" smtClean="0"/>
              <a:t>6 месяцев </a:t>
            </a:r>
            <a:r>
              <a:rPr lang="ru-RU" sz="2000" b="0" u="sng" dirty="0"/>
              <a:t>2022 г</a:t>
            </a:r>
            <a:r>
              <a:rPr lang="ru-RU" sz="2000" b="0" u="sng" dirty="0" smtClean="0"/>
              <a:t>.:</a:t>
            </a:r>
          </a:p>
          <a:p>
            <a:endParaRPr lang="ru-RU" sz="2000" b="0" dirty="0"/>
          </a:p>
          <a:p>
            <a:r>
              <a:rPr lang="ru-RU" sz="1600" b="0" dirty="0" smtClean="0"/>
              <a:t>1. 18.02.2022 </a:t>
            </a:r>
            <a:r>
              <a:rPr lang="ru-RU" sz="1600" b="0" dirty="0"/>
              <a:t>– АО «РУСАЛ», Новокузнецкий Алюминиевый завод, Кем. обл., </a:t>
            </a:r>
            <a:endParaRPr lang="ru-RU" sz="1600" b="0" dirty="0" smtClean="0"/>
          </a:p>
          <a:p>
            <a:r>
              <a:rPr lang="ru-RU" sz="1600" b="0" dirty="0" smtClean="0"/>
              <a:t>г</a:t>
            </a:r>
            <a:r>
              <a:rPr lang="ru-RU" sz="1600" b="0" dirty="0"/>
              <a:t>. Новокузнецк, обесточена нагрузка величиной 146 МВт, пострадавших нет</a:t>
            </a:r>
            <a:r>
              <a:rPr lang="ru-RU" sz="1600" b="0" dirty="0" smtClean="0"/>
              <a:t>.</a:t>
            </a:r>
          </a:p>
          <a:p>
            <a:endParaRPr lang="ru-RU" sz="1600" b="0" dirty="0"/>
          </a:p>
          <a:p>
            <a:r>
              <a:rPr lang="ru-RU" sz="1600" b="0" dirty="0"/>
              <a:t>2. 08.05.2022 - ООО «</a:t>
            </a:r>
            <a:r>
              <a:rPr lang="ru-RU" sz="1600" b="0" dirty="0" err="1"/>
              <a:t>Техногазсервис</a:t>
            </a:r>
            <a:r>
              <a:rPr lang="ru-RU" sz="1600" b="0" dirty="0"/>
              <a:t>» на ОПО «станция газозаправочная автомобильная» (Алтайский край, г. Новоалтайск) произошло воспламенение газовой смеси с </a:t>
            </a:r>
            <a:r>
              <a:rPr lang="ru-RU" sz="1600" b="0" dirty="0" smtClean="0"/>
              <a:t>последующим </a:t>
            </a:r>
            <a:r>
              <a:rPr lang="ru-RU" sz="1600" b="0" dirty="0"/>
              <a:t>взрывом газовых баллонов - 1 смертельный. </a:t>
            </a:r>
            <a:endParaRPr lang="ru-RU" sz="1600" b="0" dirty="0" smtClean="0"/>
          </a:p>
          <a:p>
            <a:endParaRPr lang="ru-RU" sz="1600" b="0" dirty="0"/>
          </a:p>
          <a:p>
            <a:r>
              <a:rPr lang="ru-RU" sz="1600" b="0" dirty="0"/>
              <a:t>Групповые случаи за 6 месяцев  2022 г.:  Не </a:t>
            </a:r>
            <a:r>
              <a:rPr lang="ru-RU" sz="1600" b="0" dirty="0" smtClean="0"/>
              <a:t>зарегистрированы.</a:t>
            </a:r>
            <a:endParaRPr lang="ru-RU" sz="1600" b="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64568" y="429309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9468" y="4622206"/>
            <a:ext cx="660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Справочно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6 месяцев 2021 года допущено 10 смертельных несчастных случаев, 7 аварий, 5 групповых случаев.</a:t>
            </a:r>
            <a:endParaRPr lang="ru-RU" sz="18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8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20597</TotalTime>
  <Words>1128</Words>
  <Application>Microsoft Office PowerPoint</Application>
  <PresentationFormat>Лист A4 (210x297 мм)</PresentationFormat>
  <Paragraphs>449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1206</cp:revision>
  <cp:lastPrinted>2020-12-16T06:16:08Z</cp:lastPrinted>
  <dcterms:created xsi:type="dcterms:W3CDTF">2012-04-16T06:44:06Z</dcterms:created>
  <dcterms:modified xsi:type="dcterms:W3CDTF">2022-08-17T08:55:26Z</dcterms:modified>
</cp:coreProperties>
</file>